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9" r:id="rId4"/>
    <p:sldId id="261" r:id="rId5"/>
    <p:sldId id="279" r:id="rId6"/>
    <p:sldId id="262" r:id="rId7"/>
    <p:sldId id="263" r:id="rId8"/>
    <p:sldId id="264" r:id="rId9"/>
    <p:sldId id="265" r:id="rId10"/>
    <p:sldId id="280" r:id="rId11"/>
    <p:sldId id="267" r:id="rId12"/>
    <p:sldId id="281" r:id="rId13"/>
    <p:sldId id="269" r:id="rId14"/>
    <p:sldId id="274"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316" autoAdjust="0"/>
    <p:restoredTop sz="94660"/>
  </p:normalViewPr>
  <p:slideViewPr>
    <p:cSldViewPr snapToGrid="0">
      <p:cViewPr varScale="1">
        <p:scale>
          <a:sx n="76" d="100"/>
          <a:sy n="76" d="100"/>
        </p:scale>
        <p:origin x="75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9" name="Picture 8" descr="H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19AD23B-9703-4743-B66B-A00A1D15EA73}" type="datetimeFigureOut">
              <a:rPr lang="en-GB" smtClean="0"/>
              <a:t>17/05/2024</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9AB588C1-A8FA-436D-BCC3-CA1E636B493A}" type="slidenum">
              <a:rPr lang="en-GB" smtClean="0"/>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845464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19AD23B-9703-4743-B66B-A00A1D15EA73}" type="datetimeFigureOut">
              <a:rPr lang="en-GB" smtClean="0"/>
              <a:t>17/05/2024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B588C1-A8FA-436D-BCC3-CA1E636B493A}" type="slidenum">
              <a:rPr lang="en-GB" smtClean="0"/>
              <a:t>‹#›</a:t>
            </a:fld>
            <a:endParaRPr lang="en-GB"/>
          </a:p>
        </p:txBody>
      </p:sp>
    </p:spTree>
    <p:extLst>
      <p:ext uri="{BB962C8B-B14F-4D97-AF65-F5344CB8AC3E}">
        <p14:creationId xmlns:p14="http://schemas.microsoft.com/office/powerpoint/2010/main" val="39872756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19AD23B-9703-4743-B66B-A00A1D15EA73}" type="datetimeFigureOut">
              <a:rPr lang="en-GB" smtClean="0"/>
              <a:t>17/05/2024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B588C1-A8FA-436D-BCC3-CA1E636B493A}" type="slidenum">
              <a:rPr lang="en-GB" smtClean="0"/>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920291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19AD23B-9703-4743-B66B-A00A1D15EA73}" type="datetimeFigureOut">
              <a:rPr lang="en-GB" smtClean="0"/>
              <a:t>17/05/2024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B588C1-A8FA-436D-BCC3-CA1E636B493A}" type="slidenum">
              <a:rPr lang="en-GB" smtClean="0"/>
              <a:t>‹#›</a:t>
            </a:fld>
            <a:endParaRPr lang="en-GB"/>
          </a:p>
        </p:txBody>
      </p:sp>
    </p:spTree>
    <p:extLst>
      <p:ext uri="{BB962C8B-B14F-4D97-AF65-F5344CB8AC3E}">
        <p14:creationId xmlns:p14="http://schemas.microsoft.com/office/powerpoint/2010/main" val="16635272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19AD23B-9703-4743-B66B-A00A1D15EA73}" type="datetimeFigureOut">
              <a:rPr lang="en-GB" smtClean="0"/>
              <a:t>17/05/2024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AB588C1-A8FA-436D-BCC3-CA1E636B493A}" type="slidenum">
              <a:rPr lang="en-GB" smtClean="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628978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19AD23B-9703-4743-B66B-A00A1D15EA73}" type="datetimeFigureOut">
              <a:rPr lang="en-GB" smtClean="0"/>
              <a:t>17/05/2024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AB588C1-A8FA-436D-BCC3-CA1E636B493A}"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599120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19AD23B-9703-4743-B66B-A00A1D15EA73}" type="datetimeFigureOut">
              <a:rPr lang="en-GB" smtClean="0"/>
              <a:t>17/05/2024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AB588C1-A8FA-436D-BCC3-CA1E636B493A}" type="slidenum">
              <a:rPr lang="en-GB" smtClean="0"/>
              <a:t>‹#›</a:t>
            </a:fld>
            <a:endParaRPr lang="en-GB"/>
          </a:p>
        </p:txBody>
      </p:sp>
    </p:spTree>
    <p:extLst>
      <p:ext uri="{BB962C8B-B14F-4D97-AF65-F5344CB8AC3E}">
        <p14:creationId xmlns:p14="http://schemas.microsoft.com/office/powerpoint/2010/main" val="24141552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19AD23B-9703-4743-B66B-A00A1D15EA73}" type="datetimeFigureOut">
              <a:rPr lang="en-GB" smtClean="0"/>
              <a:t>17/05/2024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B588C1-A8FA-436D-BCC3-CA1E636B493A}"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787291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19AD23B-9703-4743-B66B-A00A1D15EA73}" type="datetimeFigureOut">
              <a:rPr lang="en-GB" smtClean="0"/>
              <a:t>17/05/2024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B588C1-A8FA-436D-BCC3-CA1E636B493A}" type="slidenum">
              <a:rPr lang="en-GB" smtClean="0"/>
              <a:t>‹#›</a:t>
            </a:fld>
            <a:endParaRPr lang="en-GB"/>
          </a:p>
        </p:txBody>
      </p:sp>
    </p:spTree>
    <p:extLst>
      <p:ext uri="{BB962C8B-B14F-4D97-AF65-F5344CB8AC3E}">
        <p14:creationId xmlns:p14="http://schemas.microsoft.com/office/powerpoint/2010/main" val="27250993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19AD23B-9703-4743-B66B-A00A1D15EA73}" type="datetimeFigureOut">
              <a:rPr lang="en-GB" smtClean="0"/>
              <a:t>17/05/2024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B588C1-A8FA-436D-BCC3-CA1E636B493A}" type="slidenum">
              <a:rPr lang="en-GB" smtClean="0"/>
              <a:t>‹#›</a:t>
            </a:fld>
            <a:endParaRPr lang="en-GB"/>
          </a:p>
        </p:txBody>
      </p:sp>
    </p:spTree>
    <p:extLst>
      <p:ext uri="{BB962C8B-B14F-4D97-AF65-F5344CB8AC3E}">
        <p14:creationId xmlns:p14="http://schemas.microsoft.com/office/powerpoint/2010/main" val="25539817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19AD23B-9703-4743-B66B-A00A1D15EA73}" type="datetimeFigureOut">
              <a:rPr lang="en-GB" smtClean="0"/>
              <a:t>17/05/2024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B588C1-A8FA-436D-BCC3-CA1E636B493A}" type="slidenum">
              <a:rPr lang="en-GB" smtClean="0"/>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19643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19AD23B-9703-4743-B66B-A00A1D15EA73}" type="datetimeFigureOut">
              <a:rPr lang="en-GB" smtClean="0"/>
              <a:t>17/05/2024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B588C1-A8FA-436D-BCC3-CA1E636B493A}"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045266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19AD23B-9703-4743-B66B-A00A1D15EA73}" type="datetimeFigureOut">
              <a:rPr lang="en-GB" smtClean="0"/>
              <a:t>17/05/2024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B588C1-A8FA-436D-BCC3-CA1E636B493A}" type="slidenum">
              <a:rPr lang="en-GB" smtClean="0"/>
              <a:t>‹#›</a:t>
            </a:fld>
            <a:endParaRPr lang="en-GB"/>
          </a:p>
        </p:txBody>
      </p:sp>
    </p:spTree>
    <p:extLst>
      <p:ext uri="{BB962C8B-B14F-4D97-AF65-F5344CB8AC3E}">
        <p14:creationId xmlns:p14="http://schemas.microsoft.com/office/powerpoint/2010/main" val="1654918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19AD23B-9703-4743-B66B-A00A1D15EA73}" type="datetimeFigureOut">
              <a:rPr lang="en-GB" smtClean="0"/>
              <a:t>17/05/2024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B588C1-A8FA-436D-BCC3-CA1E636B493A}"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392190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19AD23B-9703-4743-B66B-A00A1D15EA73}" type="datetimeFigureOut">
              <a:rPr lang="en-GB" smtClean="0"/>
              <a:t>17/05/2024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B588C1-A8FA-436D-BCC3-CA1E636B493A}" type="slidenum">
              <a:rPr lang="en-GB" smtClean="0"/>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347186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19AD23B-9703-4743-B66B-A00A1D15EA73}" type="datetimeFigureOut">
              <a:rPr lang="en-GB" smtClean="0"/>
              <a:t>17/05/2024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B588C1-A8FA-436D-BCC3-CA1E636B493A}"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2703264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19AD23B-9703-4743-B66B-A00A1D15EA73}" type="datetimeFigureOut">
              <a:rPr lang="en-GB" smtClean="0"/>
              <a:t>17/05/2024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B588C1-A8FA-436D-BCC3-CA1E636B493A}" type="slidenum">
              <a:rPr lang="en-GB" smtClean="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615048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H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19AD23B-9703-4743-B66B-A00A1D15EA73}" type="datetimeFigureOut">
              <a:rPr lang="en-GB" smtClean="0"/>
              <a:t>17/05/2024</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9AB588C1-A8FA-436D-BCC3-CA1E636B493A}" type="slidenum">
              <a:rPr lang="en-GB" smtClean="0"/>
              <a:t>‹#›</a:t>
            </a:fld>
            <a:endParaRPr lang="en-GB"/>
          </a:p>
        </p:txBody>
      </p:sp>
    </p:spTree>
    <p:extLst>
      <p:ext uri="{BB962C8B-B14F-4D97-AF65-F5344CB8AC3E}">
        <p14:creationId xmlns:p14="http://schemas.microsoft.com/office/powerpoint/2010/main" val="902419337"/>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google.co.uk/url?sa=i&amp;rct=j&amp;q=&amp;esrc=s&amp;source=images&amp;cd=&amp;cad=rja&amp;uact=8&amp;ved=0CAcQjRw&amp;url=http://www.rainbowearlyyears.co.uk/eyfs.htm&amp;ei=6MtbVaGDDcWuUc62gegP&amp;bvm=bv.93756505,d.d24&amp;psig=AFQjCNEdjJ6IhD2Dg3TfxS3YoIzqnfWoZg&amp;ust=1432165599640896"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www.google.co.uk/url?sa=i&amp;rct=j&amp;q=&amp;esrc=s&amp;source=images&amp;cd=&amp;cad=rja&amp;uact=8&amp;ved=0CAcQjRw&amp;url=http://www.sacredheartschoolchurch.co.uk/learning/class-pages/reception&amp;ei=PchbVcW_LMW4UaflgOgO&amp;bvm=bv.93756505,d.d24&amp;psig=AFQjCNFffeR-0yyEgLLs3bkepXqSD5jT_g&amp;ust=1432164770015865" TargetMode="Externa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8800" dirty="0">
                <a:latin typeface="SassoonPrimaryInfant" pitchFamily="2" charset="0"/>
              </a:rPr>
              <a:t>Welcome</a:t>
            </a:r>
          </a:p>
        </p:txBody>
      </p:sp>
      <p:pic>
        <p:nvPicPr>
          <p:cNvPr id="6" name="Picture 5"/>
          <p:cNvPicPr>
            <a:picLocks noChangeAspect="1"/>
          </p:cNvPicPr>
          <p:nvPr/>
        </p:nvPicPr>
        <p:blipFill>
          <a:blip r:embed="rId2"/>
          <a:stretch>
            <a:fillRect/>
          </a:stretch>
        </p:blipFill>
        <p:spPr>
          <a:xfrm>
            <a:off x="602932" y="3351847"/>
            <a:ext cx="3609975" cy="1266825"/>
          </a:xfrm>
          <a:prstGeom prst="rect">
            <a:avLst/>
          </a:prstGeom>
        </p:spPr>
      </p:pic>
      <p:pic>
        <p:nvPicPr>
          <p:cNvPr id="7" name="Picture 6"/>
          <p:cNvPicPr>
            <a:picLocks noChangeAspect="1"/>
          </p:cNvPicPr>
          <p:nvPr/>
        </p:nvPicPr>
        <p:blipFill>
          <a:blip r:embed="rId2"/>
          <a:stretch>
            <a:fillRect/>
          </a:stretch>
        </p:blipFill>
        <p:spPr>
          <a:xfrm>
            <a:off x="7803832" y="3412807"/>
            <a:ext cx="3609975" cy="1266825"/>
          </a:xfrm>
          <a:prstGeom prst="rect">
            <a:avLst/>
          </a:prstGeom>
        </p:spPr>
      </p:pic>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39936" y="3171508"/>
            <a:ext cx="1843002" cy="1325678"/>
          </a:xfrm>
          <a:prstGeom prst="rect">
            <a:avLst/>
          </a:prstGeom>
          <a:noFill/>
          <a:ln>
            <a:noFill/>
          </a:ln>
        </p:spPr>
      </p:pic>
    </p:spTree>
    <p:extLst>
      <p:ext uri="{BB962C8B-B14F-4D97-AF65-F5344CB8AC3E}">
        <p14:creationId xmlns:p14="http://schemas.microsoft.com/office/powerpoint/2010/main" val="16574119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04088" y="896788"/>
            <a:ext cx="17967841" cy="4801314"/>
          </a:xfrm>
          <a:prstGeom prst="rect">
            <a:avLst/>
          </a:prstGeom>
        </p:spPr>
        <p:txBody>
          <a:bodyPr wrap="square">
            <a:spAutoFit/>
          </a:bodyPr>
          <a:lstStyle/>
          <a:p>
            <a:r>
              <a:rPr lang="en-GB" sz="3200" dirty="0">
                <a:latin typeface="SassoonPrimaryInfant" pitchFamily="2" charset="0"/>
              </a:rPr>
              <a:t>A very big </a:t>
            </a:r>
            <a:r>
              <a:rPr lang="en-GB" sz="3200" dirty="0" err="1">
                <a:latin typeface="SassoonPrimaryInfant" pitchFamily="2" charset="0"/>
              </a:rPr>
              <a:t>Weeton</a:t>
            </a:r>
            <a:r>
              <a:rPr lang="en-GB" sz="3200" dirty="0">
                <a:latin typeface="SassoonPrimaryInfant" pitchFamily="2" charset="0"/>
              </a:rPr>
              <a:t> welcome to you from all the team.</a:t>
            </a:r>
          </a:p>
          <a:p>
            <a:endParaRPr lang="en-GB" sz="3200" dirty="0">
              <a:latin typeface="SassoonPrimaryInfant" pitchFamily="2" charset="0"/>
            </a:endParaRPr>
          </a:p>
          <a:p>
            <a:r>
              <a:rPr lang="en-GB" sz="3000" dirty="0">
                <a:latin typeface="SassoonPrimaryInfant" pitchFamily="2" charset="0"/>
              </a:rPr>
              <a:t>We are really looking forward to welcoming you and your children</a:t>
            </a:r>
          </a:p>
          <a:p>
            <a:r>
              <a:rPr lang="en-GB" sz="3000" dirty="0">
                <a:latin typeface="SassoonPrimaryInfant" pitchFamily="2" charset="0"/>
              </a:rPr>
              <a:t>to </a:t>
            </a:r>
            <a:r>
              <a:rPr lang="en-GB" sz="3000" dirty="0" err="1">
                <a:latin typeface="SassoonPrimaryInfant" pitchFamily="2" charset="0"/>
              </a:rPr>
              <a:t>Weeton</a:t>
            </a:r>
            <a:r>
              <a:rPr lang="en-GB" sz="3000" dirty="0">
                <a:latin typeface="SassoonPrimaryInfant" pitchFamily="2" charset="0"/>
              </a:rPr>
              <a:t> Primary School.</a:t>
            </a:r>
          </a:p>
          <a:p>
            <a:endParaRPr lang="en-GB" sz="3000" dirty="0">
              <a:latin typeface="SassoonPrimaryInfant" pitchFamily="2" charset="0"/>
            </a:endParaRPr>
          </a:p>
          <a:p>
            <a:r>
              <a:rPr lang="en-GB" sz="3000" dirty="0">
                <a:latin typeface="SassoonPrimaryInfant" pitchFamily="2" charset="0"/>
              </a:rPr>
              <a:t>We are excited to meet the children and ensure that they have the</a:t>
            </a:r>
          </a:p>
          <a:p>
            <a:r>
              <a:rPr lang="en-GB" sz="3000" dirty="0">
                <a:latin typeface="SassoonPrimaryInfant" pitchFamily="2" charset="0"/>
              </a:rPr>
              <a:t>best start to life at </a:t>
            </a:r>
            <a:r>
              <a:rPr lang="en-GB" sz="3000" dirty="0" err="1">
                <a:latin typeface="SassoonPrimaryInfant" pitchFamily="2" charset="0"/>
              </a:rPr>
              <a:t>Weeton</a:t>
            </a:r>
            <a:r>
              <a:rPr lang="en-GB" sz="3000" dirty="0">
                <a:latin typeface="SassoonPrimaryInfant" pitchFamily="2" charset="0"/>
              </a:rPr>
              <a:t>. </a:t>
            </a:r>
          </a:p>
          <a:p>
            <a:endParaRPr lang="en-GB" sz="3000" dirty="0">
              <a:latin typeface="SassoonPrimaryInfant" pitchFamily="2" charset="0"/>
            </a:endParaRPr>
          </a:p>
          <a:p>
            <a:r>
              <a:rPr lang="en-GB" sz="3000" dirty="0">
                <a:latin typeface="SassoonPrimaryInfant" pitchFamily="2" charset="0"/>
              </a:rPr>
              <a:t>Let’s see who you will meet over this year!</a:t>
            </a:r>
          </a:p>
          <a:p>
            <a:endParaRPr lang="en-GB" sz="3200" dirty="0">
              <a:latin typeface="SassoonPrimaryInfant" pitchFamily="2" charset="0"/>
            </a:endParaRPr>
          </a:p>
        </p:txBody>
      </p:sp>
      <p:pic>
        <p:nvPicPr>
          <p:cNvPr id="4" name="Picture 3"/>
          <p:cNvPicPr>
            <a:picLocks noChangeAspect="1"/>
          </p:cNvPicPr>
          <p:nvPr/>
        </p:nvPicPr>
        <p:blipFill>
          <a:blip r:embed="rId2"/>
          <a:stretch>
            <a:fillRect/>
          </a:stretch>
        </p:blipFill>
        <p:spPr>
          <a:xfrm>
            <a:off x="9780973" y="4035489"/>
            <a:ext cx="1347333" cy="1438781"/>
          </a:xfrm>
          <a:prstGeom prst="rect">
            <a:avLst/>
          </a:prstGeom>
        </p:spPr>
      </p:pic>
    </p:spTree>
    <p:extLst>
      <p:ext uri="{BB962C8B-B14F-4D97-AF65-F5344CB8AC3E}">
        <p14:creationId xmlns:p14="http://schemas.microsoft.com/office/powerpoint/2010/main" val="30773398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638300" y="1166843"/>
            <a:ext cx="8641080" cy="5539978"/>
          </a:xfrm>
          <a:prstGeom prst="rect">
            <a:avLst/>
          </a:prstGeom>
        </p:spPr>
        <p:txBody>
          <a:bodyPr wrap="square">
            <a:spAutoFit/>
          </a:bodyPr>
          <a:lstStyle/>
          <a:p>
            <a:r>
              <a:rPr lang="en-GB" sz="2400" dirty="0" err="1">
                <a:latin typeface="SassoonPrimaryInfant" pitchFamily="2" charset="0"/>
              </a:rPr>
              <a:t>Headteacher</a:t>
            </a:r>
            <a:r>
              <a:rPr lang="en-GB" sz="2400" dirty="0">
                <a:latin typeface="SassoonPrimaryInfant" pitchFamily="2" charset="0"/>
              </a:rPr>
              <a:t> : Mr Goth.</a:t>
            </a:r>
          </a:p>
          <a:p>
            <a:endParaRPr lang="en-GB" sz="2400" dirty="0">
              <a:latin typeface="SassoonPrimaryInfant" pitchFamily="2" charset="0"/>
            </a:endParaRPr>
          </a:p>
          <a:p>
            <a:r>
              <a:rPr lang="en-GB" sz="2400" dirty="0">
                <a:latin typeface="SassoonPrimaryInfant" pitchFamily="2" charset="0"/>
              </a:rPr>
              <a:t>Assistant </a:t>
            </a:r>
            <a:r>
              <a:rPr lang="en-GB" sz="2400" dirty="0" err="1">
                <a:latin typeface="SassoonPrimaryInfant" pitchFamily="2" charset="0"/>
              </a:rPr>
              <a:t>Headteachers</a:t>
            </a:r>
            <a:r>
              <a:rPr lang="en-GB" sz="2400" dirty="0">
                <a:latin typeface="SassoonPrimaryInfant" pitchFamily="2" charset="0"/>
              </a:rPr>
              <a:t>: Mrs Holding (KS1) and Mrs </a:t>
            </a:r>
            <a:r>
              <a:rPr lang="en-GB" sz="2400" dirty="0" err="1">
                <a:latin typeface="SassoonPrimaryInfant" pitchFamily="2" charset="0"/>
              </a:rPr>
              <a:t>Stannard</a:t>
            </a:r>
            <a:r>
              <a:rPr lang="en-GB" sz="2400" dirty="0">
                <a:latin typeface="SassoonPrimaryInfant" pitchFamily="2" charset="0"/>
              </a:rPr>
              <a:t> (KS2)</a:t>
            </a:r>
          </a:p>
          <a:p>
            <a:endParaRPr lang="en-GB" sz="2400" dirty="0">
              <a:latin typeface="SassoonPrimaryInfant" pitchFamily="2" charset="0"/>
            </a:endParaRPr>
          </a:p>
          <a:p>
            <a:r>
              <a:rPr lang="en-GB" sz="2400" dirty="0">
                <a:latin typeface="SassoonPrimaryInfant" pitchFamily="2" charset="0"/>
              </a:rPr>
              <a:t>SEND team: Mrs Holding (SENCO) and Mrs </a:t>
            </a:r>
            <a:r>
              <a:rPr lang="en-GB" sz="2400" dirty="0" err="1">
                <a:latin typeface="SassoonPrimaryInfant" pitchFamily="2" charset="0"/>
              </a:rPr>
              <a:t>Pridmore</a:t>
            </a:r>
            <a:r>
              <a:rPr lang="en-GB" sz="2400" dirty="0">
                <a:latin typeface="SassoonPrimaryInfant" pitchFamily="2" charset="0"/>
              </a:rPr>
              <a:t> (Family Learning Mentor) </a:t>
            </a:r>
          </a:p>
          <a:p>
            <a:br>
              <a:rPr lang="en-GB" sz="2400" dirty="0">
                <a:latin typeface="SassoonPrimaryInfant" pitchFamily="2" charset="0"/>
              </a:rPr>
            </a:br>
            <a:r>
              <a:rPr lang="en-GB" sz="2400">
                <a:latin typeface="SassoonPrimaryInfant" pitchFamily="2" charset="0"/>
              </a:rPr>
              <a:t>Office Staff: </a:t>
            </a:r>
            <a:r>
              <a:rPr lang="en-GB" sz="2400" dirty="0">
                <a:latin typeface="SassoonPrimaryInfant" pitchFamily="2" charset="0"/>
              </a:rPr>
              <a:t>Mrs </a:t>
            </a:r>
            <a:r>
              <a:rPr lang="en-GB" sz="2400" dirty="0" err="1">
                <a:latin typeface="SassoonPrimaryInfant" pitchFamily="2" charset="0"/>
              </a:rPr>
              <a:t>Murden</a:t>
            </a:r>
            <a:r>
              <a:rPr lang="en-GB" sz="2400" dirty="0">
                <a:latin typeface="SassoonPrimaryInfant" pitchFamily="2" charset="0"/>
              </a:rPr>
              <a:t>, Mrs </a:t>
            </a:r>
            <a:r>
              <a:rPr lang="en-GB" sz="2400" dirty="0" err="1">
                <a:latin typeface="SassoonPrimaryInfant" pitchFamily="2" charset="0"/>
              </a:rPr>
              <a:t>Humpage</a:t>
            </a:r>
            <a:r>
              <a:rPr lang="en-GB" sz="2400" dirty="0">
                <a:latin typeface="SassoonPrimaryInfant" pitchFamily="2" charset="0"/>
              </a:rPr>
              <a:t> and Mrs Booth</a:t>
            </a:r>
          </a:p>
          <a:p>
            <a:endParaRPr lang="en-GB" sz="2400" dirty="0">
              <a:latin typeface="SassoonPrimaryInfant" pitchFamily="2" charset="0"/>
            </a:endParaRPr>
          </a:p>
          <a:p>
            <a:r>
              <a:rPr lang="en-GB" sz="2400" dirty="0">
                <a:latin typeface="SassoonPrimaryInfant" pitchFamily="2" charset="0"/>
              </a:rPr>
              <a:t>Meet the rest of the staff on our website!</a:t>
            </a:r>
          </a:p>
          <a:p>
            <a:br>
              <a:rPr lang="en-GB" sz="2400" dirty="0">
                <a:latin typeface="SassoonPrimaryInfant" pitchFamily="2" charset="0"/>
              </a:rPr>
            </a:br>
            <a:r>
              <a:rPr lang="en-GB" dirty="0">
                <a:latin typeface="SassoonPrimaryInfant" pitchFamily="2" charset="0"/>
              </a:rPr>
              <a:t>The office is open during the school day from 8.30am to 3.30pm most days to help with any school enquiries, uniform orders, milk etc.  The office needs to be contacted to let us know your child is going to be absent. Please try to phone the office by 8.45am.</a:t>
            </a:r>
          </a:p>
          <a:p>
            <a:endParaRPr lang="en-GB" dirty="0">
              <a:latin typeface="SassoonPrimaryInfant" pitchFamily="2" charset="0"/>
            </a:endParaRPr>
          </a:p>
          <a:p>
            <a:endParaRPr lang="en-GB" dirty="0"/>
          </a:p>
        </p:txBody>
      </p:sp>
    </p:spTree>
    <p:extLst>
      <p:ext uri="{BB962C8B-B14F-4D97-AF65-F5344CB8AC3E}">
        <p14:creationId xmlns:p14="http://schemas.microsoft.com/office/powerpoint/2010/main" val="9206973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SassoonPrimaryInfant" pitchFamily="2" charset="0"/>
              </a:rPr>
              <a:t>Starting School</a:t>
            </a:r>
          </a:p>
        </p:txBody>
      </p:sp>
      <p:sp>
        <p:nvSpPr>
          <p:cNvPr id="3" name="Content Placeholder 2"/>
          <p:cNvSpPr>
            <a:spLocks noGrp="1"/>
          </p:cNvSpPr>
          <p:nvPr>
            <p:ph idx="1"/>
          </p:nvPr>
        </p:nvSpPr>
        <p:spPr>
          <a:xfrm>
            <a:off x="784860" y="2556932"/>
            <a:ext cx="10530840" cy="3318936"/>
          </a:xfrm>
        </p:spPr>
        <p:txBody>
          <a:bodyPr>
            <a:normAutofit lnSpcReduction="10000"/>
          </a:bodyPr>
          <a:lstStyle/>
          <a:p>
            <a:pPr marL="342900" lvl="0" indent="-342900">
              <a:buFont typeface="Arial" panose="020B0604020202020204" pitchFamily="34" charset="0"/>
              <a:buChar char="•"/>
              <a:tabLst>
                <a:tab pos="457200" algn="l"/>
              </a:tabLst>
            </a:pPr>
            <a:r>
              <a:rPr lang="en-GB" dirty="0">
                <a:solidFill>
                  <a:srgbClr val="262626"/>
                </a:solidFill>
                <a:latin typeface="SassoonPrimaryInfant" pitchFamily="2" charset="0"/>
                <a:ea typeface="Times New Roman" panose="02020603050405020304" pitchFamily="18" charset="0"/>
                <a:cs typeface="Times New Roman" panose="02020603050405020304" pitchFamily="18" charset="0"/>
              </a:rPr>
              <a:t>On Monday 2</a:t>
            </a:r>
            <a:r>
              <a:rPr lang="en-GB" baseline="30000" dirty="0">
                <a:solidFill>
                  <a:srgbClr val="262626"/>
                </a:solidFill>
                <a:latin typeface="SassoonPrimaryInfant" pitchFamily="2" charset="0"/>
                <a:ea typeface="Times New Roman" panose="02020603050405020304" pitchFamily="18" charset="0"/>
                <a:cs typeface="Times New Roman" panose="02020603050405020304" pitchFamily="18" charset="0"/>
              </a:rPr>
              <a:t>nd</a:t>
            </a:r>
            <a:r>
              <a:rPr lang="en-GB" dirty="0">
                <a:solidFill>
                  <a:srgbClr val="262626"/>
                </a:solidFill>
                <a:latin typeface="SassoonPrimaryInfant" pitchFamily="2" charset="0"/>
                <a:ea typeface="Times New Roman" panose="02020603050405020304" pitchFamily="18" charset="0"/>
                <a:cs typeface="Times New Roman" panose="02020603050405020304" pitchFamily="18" charset="0"/>
              </a:rPr>
              <a:t> September, school will be open for parents to visit our uniform shop, to have a look around school and say hello to staff. </a:t>
            </a:r>
          </a:p>
          <a:p>
            <a:pPr marL="342900" lvl="0" indent="-342900">
              <a:buFont typeface="Arial" panose="020B0604020202020204" pitchFamily="34" charset="0"/>
              <a:buChar char="•"/>
              <a:tabLst>
                <a:tab pos="457200" algn="l"/>
              </a:tabLst>
            </a:pPr>
            <a:r>
              <a:rPr lang="en-GB" dirty="0">
                <a:solidFill>
                  <a:srgbClr val="262626"/>
                </a:solidFill>
                <a:latin typeface="SassoonPrimaryInfant" pitchFamily="2" charset="0"/>
                <a:ea typeface="Times New Roman" panose="02020603050405020304" pitchFamily="18" charset="0"/>
                <a:cs typeface="Times New Roman" panose="02020603050405020304" pitchFamily="18" charset="0"/>
              </a:rPr>
              <a:t>The children will start school on Tuesday 2</a:t>
            </a:r>
            <a:r>
              <a:rPr lang="en-GB" baseline="30000" dirty="0">
                <a:solidFill>
                  <a:srgbClr val="262626"/>
                </a:solidFill>
                <a:latin typeface="SassoonPrimaryInfant" pitchFamily="2" charset="0"/>
                <a:ea typeface="Times New Roman" panose="02020603050405020304" pitchFamily="18" charset="0"/>
                <a:cs typeface="Times New Roman" panose="02020603050405020304" pitchFamily="18" charset="0"/>
              </a:rPr>
              <a:t>nd</a:t>
            </a:r>
            <a:r>
              <a:rPr lang="en-GB" dirty="0">
                <a:solidFill>
                  <a:srgbClr val="262626"/>
                </a:solidFill>
                <a:latin typeface="SassoonPrimaryInfant" pitchFamily="2" charset="0"/>
                <a:ea typeface="Times New Roman" panose="02020603050405020304" pitchFamily="18" charset="0"/>
                <a:cs typeface="Times New Roman" panose="02020603050405020304" pitchFamily="18" charset="0"/>
              </a:rPr>
              <a:t> September. </a:t>
            </a:r>
            <a:endParaRPr lang="en-GB" dirty="0">
              <a:latin typeface="Times New Roman" panose="02020603050405020304" pitchFamily="18" charset="0"/>
              <a:ea typeface="Times New Roman" panose="02020603050405020304" pitchFamily="18" charset="0"/>
              <a:cs typeface="Times New Roman" panose="02020603050405020304" pitchFamily="18" charset="0"/>
            </a:endParaRPr>
          </a:p>
          <a:p>
            <a:r>
              <a:rPr lang="en-GB" dirty="0">
                <a:latin typeface="SassoonPrimaryInfant" pitchFamily="2" charset="0"/>
              </a:rPr>
              <a:t>Please bring your child or children to school for 8.40am. </a:t>
            </a:r>
          </a:p>
          <a:p>
            <a:r>
              <a:rPr lang="en-GB" dirty="0">
                <a:latin typeface="SassoonPrimaryInfant" pitchFamily="2" charset="0"/>
              </a:rPr>
              <a:t>The official end of day is 3.15pm. </a:t>
            </a:r>
          </a:p>
          <a:p>
            <a:r>
              <a:rPr lang="en-GB" dirty="0">
                <a:latin typeface="SassoonPrimaryInfant" pitchFamily="2" charset="0"/>
              </a:rPr>
              <a:t>Please be patient with us, whilst we get to know all your faces!</a:t>
            </a:r>
          </a:p>
          <a:p>
            <a:r>
              <a:rPr lang="en-GB" dirty="0">
                <a:latin typeface="SassoonPrimaryInfant" pitchFamily="2" charset="0"/>
              </a:rPr>
              <a:t>Not you collecting? Please let us know. </a:t>
            </a:r>
          </a:p>
        </p:txBody>
      </p:sp>
      <p:pic>
        <p:nvPicPr>
          <p:cNvPr id="5" name="Picture 4" descr="http://www.rainbowearlyyears.co.uk/index_htm_files/301.png">
            <a:hlinkClick r:id="rId2"/>
          </p:cNvPr>
          <p:cNvPicPr>
            <a:picLocks noChangeAspect="1" noChangeArrowheads="1"/>
          </p:cNvPicPr>
          <p:nvPr/>
        </p:nvPicPr>
        <p:blipFill>
          <a:blip r:embed="rId3" cstate="print"/>
          <a:srcRect/>
          <a:stretch>
            <a:fillRect/>
          </a:stretch>
        </p:blipFill>
        <p:spPr bwMode="auto">
          <a:xfrm>
            <a:off x="1461492" y="1124972"/>
            <a:ext cx="2533164" cy="1018185"/>
          </a:xfrm>
          <a:prstGeom prst="rect">
            <a:avLst/>
          </a:prstGeom>
          <a:noFill/>
        </p:spPr>
      </p:pic>
      <p:pic>
        <p:nvPicPr>
          <p:cNvPr id="6" name="Picture 5" descr="http://www.rainbowearlyyears.co.uk/index_htm_files/301.png">
            <a:hlinkClick r:id="rId2"/>
          </p:cNvPr>
          <p:cNvPicPr>
            <a:picLocks noChangeAspect="1" noChangeArrowheads="1"/>
          </p:cNvPicPr>
          <p:nvPr/>
        </p:nvPicPr>
        <p:blipFill>
          <a:blip r:embed="rId3" cstate="print"/>
          <a:srcRect/>
          <a:stretch>
            <a:fillRect/>
          </a:stretch>
        </p:blipFill>
        <p:spPr bwMode="auto">
          <a:xfrm>
            <a:off x="8167092" y="1124971"/>
            <a:ext cx="2533164" cy="1018185"/>
          </a:xfrm>
          <a:prstGeom prst="rect">
            <a:avLst/>
          </a:prstGeom>
          <a:noFill/>
        </p:spPr>
      </p:pic>
    </p:spTree>
    <p:extLst>
      <p:ext uri="{BB962C8B-B14F-4D97-AF65-F5344CB8AC3E}">
        <p14:creationId xmlns:p14="http://schemas.microsoft.com/office/powerpoint/2010/main" val="20805083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n>
                  <a:noFill/>
                </a:ln>
                <a:solidFill>
                  <a:prstClr val="black"/>
                </a:solidFill>
                <a:latin typeface="SassoonPrimaryInfant" pitchFamily="2" charset="0"/>
              </a:rPr>
              <a:t>Wrap Around Care</a:t>
            </a:r>
            <a:endParaRPr lang="en-GB" dirty="0"/>
          </a:p>
        </p:txBody>
      </p:sp>
      <p:sp>
        <p:nvSpPr>
          <p:cNvPr id="3" name="Content Placeholder 2"/>
          <p:cNvSpPr>
            <a:spLocks noGrp="1"/>
          </p:cNvSpPr>
          <p:nvPr>
            <p:ph idx="1"/>
          </p:nvPr>
        </p:nvSpPr>
        <p:spPr/>
        <p:txBody>
          <a:bodyPr/>
          <a:lstStyle/>
          <a:p>
            <a:pPr marL="0" lvl="0" indent="0" defTabSz="914400">
              <a:spcBef>
                <a:spcPts val="0"/>
              </a:spcBef>
              <a:spcAft>
                <a:spcPts val="0"/>
              </a:spcAft>
              <a:buClrTx/>
              <a:buSzTx/>
              <a:buNone/>
            </a:pPr>
            <a:r>
              <a:rPr lang="en-GB" sz="1800" dirty="0">
                <a:solidFill>
                  <a:prstClr val="black"/>
                </a:solidFill>
                <a:latin typeface="SassoonPrimaryInfant" pitchFamily="2" charset="0"/>
              </a:rPr>
              <a:t>At </a:t>
            </a:r>
            <a:r>
              <a:rPr lang="en-GB" sz="1800" dirty="0" err="1">
                <a:solidFill>
                  <a:prstClr val="black"/>
                </a:solidFill>
                <a:latin typeface="SassoonPrimaryInfant" pitchFamily="2" charset="0"/>
              </a:rPr>
              <a:t>Weeton</a:t>
            </a:r>
            <a:r>
              <a:rPr lang="en-GB" sz="1800" dirty="0">
                <a:solidFill>
                  <a:prstClr val="black"/>
                </a:solidFill>
                <a:latin typeface="SassoonPrimaryInfant" pitchFamily="2" charset="0"/>
              </a:rPr>
              <a:t> we provide wrap around care in ‘</a:t>
            </a:r>
            <a:r>
              <a:rPr lang="en-GB" sz="1800" dirty="0" err="1">
                <a:solidFill>
                  <a:prstClr val="black"/>
                </a:solidFill>
                <a:latin typeface="SassoonPrimaryInfant" pitchFamily="2" charset="0"/>
              </a:rPr>
              <a:t>Weeton</a:t>
            </a:r>
            <a:r>
              <a:rPr lang="en-GB" sz="1800" dirty="0">
                <a:solidFill>
                  <a:prstClr val="black"/>
                </a:solidFill>
                <a:latin typeface="SassoonPrimaryInfant" pitchFamily="2" charset="0"/>
              </a:rPr>
              <a:t> Warriors’.</a:t>
            </a:r>
          </a:p>
          <a:p>
            <a:pPr marL="0" lvl="0" indent="0" defTabSz="914400">
              <a:spcBef>
                <a:spcPts val="0"/>
              </a:spcBef>
              <a:spcAft>
                <a:spcPts val="0"/>
              </a:spcAft>
              <a:buClrTx/>
              <a:buSzTx/>
              <a:buNone/>
            </a:pPr>
            <a:endParaRPr lang="en-GB" sz="1800" dirty="0">
              <a:solidFill>
                <a:prstClr val="black"/>
              </a:solidFill>
              <a:latin typeface="SassoonPrimaryInfant" pitchFamily="2" charset="0"/>
            </a:endParaRPr>
          </a:p>
          <a:p>
            <a:pPr marL="0" lvl="0" indent="0" defTabSz="914400">
              <a:spcBef>
                <a:spcPts val="0"/>
              </a:spcBef>
              <a:spcAft>
                <a:spcPts val="0"/>
              </a:spcAft>
              <a:buClrTx/>
              <a:buSzTx/>
              <a:buNone/>
            </a:pPr>
            <a:r>
              <a:rPr lang="en-GB" sz="1800" dirty="0">
                <a:solidFill>
                  <a:prstClr val="black"/>
                </a:solidFill>
                <a:latin typeface="SassoonPrimaryInfant" pitchFamily="2" charset="0"/>
              </a:rPr>
              <a:t>Breakfast Club runs from Monday to Thursday from 7.45-8.45 and costs £4 per session.</a:t>
            </a:r>
          </a:p>
          <a:p>
            <a:pPr marL="0" lvl="0" indent="0" defTabSz="914400">
              <a:spcBef>
                <a:spcPts val="0"/>
              </a:spcBef>
              <a:spcAft>
                <a:spcPts val="0"/>
              </a:spcAft>
              <a:buClrTx/>
              <a:buSzTx/>
              <a:buNone/>
            </a:pPr>
            <a:endParaRPr lang="en-GB" sz="1800" dirty="0">
              <a:solidFill>
                <a:prstClr val="black"/>
              </a:solidFill>
              <a:latin typeface="SassoonPrimaryInfant" pitchFamily="2" charset="0"/>
            </a:endParaRPr>
          </a:p>
          <a:p>
            <a:pPr marL="0" lvl="0" indent="0" defTabSz="914400">
              <a:spcBef>
                <a:spcPts val="0"/>
              </a:spcBef>
              <a:spcAft>
                <a:spcPts val="0"/>
              </a:spcAft>
              <a:buClrTx/>
              <a:buSzTx/>
              <a:buNone/>
            </a:pPr>
            <a:r>
              <a:rPr lang="en-GB" sz="1800" dirty="0">
                <a:solidFill>
                  <a:prstClr val="black"/>
                </a:solidFill>
                <a:latin typeface="SassoonPrimaryInfant" pitchFamily="2" charset="0"/>
              </a:rPr>
              <a:t>After-School Club runs from 3.15-5.30 and costs £7 per session.</a:t>
            </a:r>
          </a:p>
          <a:p>
            <a:pPr marL="0" lvl="0" indent="0" defTabSz="914400">
              <a:spcBef>
                <a:spcPts val="0"/>
              </a:spcBef>
              <a:spcAft>
                <a:spcPts val="0"/>
              </a:spcAft>
              <a:buClrTx/>
              <a:buSzTx/>
              <a:buNone/>
            </a:pPr>
            <a:endParaRPr lang="en-GB" sz="1800" dirty="0">
              <a:solidFill>
                <a:prstClr val="black"/>
              </a:solidFill>
              <a:latin typeface="SassoonPrimaryInfant" pitchFamily="2" charset="0"/>
            </a:endParaRPr>
          </a:p>
          <a:p>
            <a:pPr marL="0" lvl="0" indent="0" defTabSz="914400">
              <a:spcBef>
                <a:spcPts val="0"/>
              </a:spcBef>
              <a:spcAft>
                <a:spcPts val="0"/>
              </a:spcAft>
              <a:buClrTx/>
              <a:buSzTx/>
              <a:buNone/>
            </a:pPr>
            <a:endParaRPr lang="en-GB" sz="1800" dirty="0">
              <a:solidFill>
                <a:prstClr val="black"/>
              </a:solidFill>
              <a:latin typeface="SassoonPrimaryInfant" pitchFamily="2" charset="0"/>
            </a:endParaRPr>
          </a:p>
          <a:p>
            <a:pPr marL="0" lvl="0" indent="0" defTabSz="914400">
              <a:spcBef>
                <a:spcPts val="0"/>
              </a:spcBef>
              <a:spcAft>
                <a:spcPts val="0"/>
              </a:spcAft>
              <a:buClrTx/>
              <a:buSzTx/>
              <a:buNone/>
            </a:pPr>
            <a:r>
              <a:rPr lang="en-GB" sz="1800" dirty="0">
                <a:solidFill>
                  <a:prstClr val="black"/>
                </a:solidFill>
                <a:latin typeface="SassoonPrimaryInfant" pitchFamily="2" charset="0"/>
              </a:rPr>
              <a:t>These are held in the Pavilion building and are staffed by school staff.  </a:t>
            </a:r>
          </a:p>
          <a:p>
            <a:pPr marL="0" lvl="0" indent="0" defTabSz="914400">
              <a:spcBef>
                <a:spcPts val="0"/>
              </a:spcBef>
              <a:spcAft>
                <a:spcPts val="0"/>
              </a:spcAft>
              <a:buClrTx/>
              <a:buSzTx/>
              <a:buNone/>
            </a:pPr>
            <a:r>
              <a:rPr lang="en-GB" sz="1800" dirty="0">
                <a:solidFill>
                  <a:prstClr val="black"/>
                </a:solidFill>
                <a:latin typeface="SassoonPrimaryInfant" pitchFamily="2" charset="0"/>
              </a:rPr>
              <a:t>Please ensure that you book places in advance. Information on this will be sent out separately.                                         </a:t>
            </a:r>
          </a:p>
        </p:txBody>
      </p:sp>
    </p:spTree>
    <p:extLst>
      <p:ext uri="{BB962C8B-B14F-4D97-AF65-F5344CB8AC3E}">
        <p14:creationId xmlns:p14="http://schemas.microsoft.com/office/powerpoint/2010/main" val="23899732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latin typeface="SassoonPrimaryInfant" pitchFamily="2" charset="0"/>
              </a:rPr>
              <a:t>Beginning of the Day</a:t>
            </a:r>
            <a:br>
              <a:rPr lang="en-GB" dirty="0"/>
            </a:br>
            <a:endParaRPr lang="en-GB" dirty="0"/>
          </a:p>
        </p:txBody>
      </p:sp>
      <p:sp>
        <p:nvSpPr>
          <p:cNvPr id="3" name="Content Placeholder 2"/>
          <p:cNvSpPr>
            <a:spLocks noGrp="1"/>
          </p:cNvSpPr>
          <p:nvPr>
            <p:ph idx="1"/>
          </p:nvPr>
        </p:nvSpPr>
        <p:spPr/>
        <p:txBody>
          <a:bodyPr>
            <a:normAutofit/>
          </a:bodyPr>
          <a:lstStyle/>
          <a:p>
            <a:r>
              <a:rPr lang="en-GB" dirty="0">
                <a:latin typeface="SassoonPrimaryInfant" pitchFamily="2" charset="0"/>
              </a:rPr>
              <a:t>School starts at 8.45am. This is a new official start time of the school day. You can drop off from 8.40am.</a:t>
            </a:r>
          </a:p>
          <a:p>
            <a:r>
              <a:rPr lang="en-GB" dirty="0">
                <a:latin typeface="SassoonPrimaryInfant" pitchFamily="2" charset="0"/>
              </a:rPr>
              <a:t>Please wait with your child outside their classroom.</a:t>
            </a:r>
          </a:p>
          <a:p>
            <a:r>
              <a:rPr lang="en-GB" dirty="0">
                <a:latin typeface="SassoonPrimaryInfant" pitchFamily="2" charset="0"/>
              </a:rPr>
              <a:t>A member of the team will open the classroom door to greet the children from 8.40am.</a:t>
            </a:r>
          </a:p>
          <a:p>
            <a:r>
              <a:rPr lang="en-GB" dirty="0">
                <a:latin typeface="SassoonPrimaryInfant" pitchFamily="2" charset="0"/>
              </a:rPr>
              <a:t>Children need to be in school for 8.45am. If you are late, please enter via the main entrance by the office. </a:t>
            </a:r>
          </a:p>
        </p:txBody>
      </p:sp>
    </p:spTree>
    <p:extLst>
      <p:ext uri="{BB962C8B-B14F-4D97-AF65-F5344CB8AC3E}">
        <p14:creationId xmlns:p14="http://schemas.microsoft.com/office/powerpoint/2010/main" val="19501790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SassoonPrimaryInfant" pitchFamily="2" charset="0"/>
              </a:rPr>
              <a:t>Break Time</a:t>
            </a:r>
          </a:p>
        </p:txBody>
      </p:sp>
      <p:sp>
        <p:nvSpPr>
          <p:cNvPr id="3" name="Content Placeholder 2"/>
          <p:cNvSpPr>
            <a:spLocks noGrp="1"/>
          </p:cNvSpPr>
          <p:nvPr>
            <p:ph idx="1"/>
          </p:nvPr>
        </p:nvSpPr>
        <p:spPr/>
        <p:txBody>
          <a:bodyPr/>
          <a:lstStyle/>
          <a:p>
            <a:r>
              <a:rPr lang="en-GB" dirty="0">
                <a:latin typeface="SassoonPrimaryInfant" pitchFamily="2" charset="0"/>
              </a:rPr>
              <a:t>Morning break is from 10.45 – 11 am. </a:t>
            </a:r>
          </a:p>
          <a:p>
            <a:r>
              <a:rPr lang="en-GB" dirty="0">
                <a:latin typeface="SassoonPrimaryInfant" pitchFamily="2" charset="0"/>
              </a:rPr>
              <a:t>Snack: In KS1 fresh fruit is provided or you can send a fruit snack if you prefer. Milk is provided until your child's 5</a:t>
            </a:r>
            <a:r>
              <a:rPr lang="en-GB" baseline="30000" dirty="0">
                <a:latin typeface="SassoonPrimaryInfant" pitchFamily="2" charset="0"/>
              </a:rPr>
              <a:t>th</a:t>
            </a:r>
            <a:r>
              <a:rPr lang="en-GB" dirty="0">
                <a:latin typeface="SassoonPrimaryInfant" pitchFamily="2" charset="0"/>
              </a:rPr>
              <a:t> birthday. If you would like this to continue, you need to order it from the office.</a:t>
            </a:r>
          </a:p>
          <a:p>
            <a:endParaRPr lang="en-GB" dirty="0">
              <a:latin typeface="SassoonPrimaryInfant" pitchFamily="2" charset="0"/>
            </a:endParaRPr>
          </a:p>
        </p:txBody>
      </p:sp>
      <p:pic>
        <p:nvPicPr>
          <p:cNvPr id="4" name="Picture 3"/>
          <p:cNvPicPr>
            <a:picLocks noChangeAspect="1"/>
          </p:cNvPicPr>
          <p:nvPr/>
        </p:nvPicPr>
        <p:blipFill>
          <a:blip r:embed="rId2"/>
          <a:stretch>
            <a:fillRect/>
          </a:stretch>
        </p:blipFill>
        <p:spPr>
          <a:xfrm>
            <a:off x="5547358" y="4814423"/>
            <a:ext cx="1223963" cy="1061445"/>
          </a:xfrm>
          <a:prstGeom prst="rect">
            <a:avLst/>
          </a:prstGeom>
        </p:spPr>
      </p:pic>
      <p:pic>
        <p:nvPicPr>
          <p:cNvPr id="5" name="Picture 4"/>
          <p:cNvPicPr>
            <a:picLocks noChangeAspect="1"/>
          </p:cNvPicPr>
          <p:nvPr/>
        </p:nvPicPr>
        <p:blipFill rotWithShape="1">
          <a:blip r:embed="rId3"/>
          <a:srcRect l="26888" t="6622" r="29734" b="13734"/>
          <a:stretch/>
        </p:blipFill>
        <p:spPr>
          <a:xfrm>
            <a:off x="5150166" y="4744298"/>
            <a:ext cx="581025" cy="1066800"/>
          </a:xfrm>
          <a:prstGeom prst="rect">
            <a:avLst/>
          </a:prstGeom>
        </p:spPr>
      </p:pic>
    </p:spTree>
    <p:extLst>
      <p:ext uri="{BB962C8B-B14F-4D97-AF65-F5344CB8AC3E}">
        <p14:creationId xmlns:p14="http://schemas.microsoft.com/office/powerpoint/2010/main" val="25892602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982133"/>
            <a:ext cx="9601196" cy="907628"/>
          </a:xfrm>
        </p:spPr>
        <p:txBody>
          <a:bodyPr>
            <a:normAutofit fontScale="90000"/>
          </a:bodyPr>
          <a:lstStyle/>
          <a:p>
            <a:r>
              <a:rPr lang="en-GB" dirty="0">
                <a:latin typeface="SassoonPrimaryInfant" pitchFamily="2" charset="0"/>
              </a:rPr>
              <a:t>Lunch Time</a:t>
            </a:r>
            <a:br>
              <a:rPr lang="en-GB" dirty="0">
                <a:latin typeface="SassoonPrimaryInfant" pitchFamily="2" charset="0"/>
              </a:rPr>
            </a:br>
            <a:endParaRPr lang="en-GB" dirty="0">
              <a:latin typeface="SassoonPrimaryInfant" pitchFamily="2" charset="0"/>
            </a:endParaRPr>
          </a:p>
        </p:txBody>
      </p:sp>
      <p:sp>
        <p:nvSpPr>
          <p:cNvPr id="3" name="Content Placeholder 2"/>
          <p:cNvSpPr>
            <a:spLocks noGrp="1"/>
          </p:cNvSpPr>
          <p:nvPr>
            <p:ph idx="1"/>
          </p:nvPr>
        </p:nvSpPr>
        <p:spPr/>
        <p:txBody>
          <a:bodyPr>
            <a:normAutofit/>
          </a:bodyPr>
          <a:lstStyle/>
          <a:p>
            <a:r>
              <a:rPr lang="en-GB" dirty="0">
                <a:latin typeface="SassoonPrimaryInfant" pitchFamily="2" charset="0"/>
              </a:rPr>
              <a:t>We have a staggered lunch time. It runs from 12pm - 1.15pm. </a:t>
            </a:r>
          </a:p>
          <a:p>
            <a:r>
              <a:rPr lang="en-GB" dirty="0">
                <a:latin typeface="SassoonPrimaryInfant" pitchFamily="2" charset="0"/>
              </a:rPr>
              <a:t>The children are looked after by our welfare assistants. </a:t>
            </a:r>
          </a:p>
          <a:p>
            <a:r>
              <a:rPr lang="en-GB" dirty="0">
                <a:latin typeface="SassoonPrimaryInfant" pitchFamily="2" charset="0"/>
              </a:rPr>
              <a:t>Packed Lunches - we promote healthy lunches!</a:t>
            </a:r>
          </a:p>
          <a:p>
            <a:endParaRPr lang="en-GB" dirty="0">
              <a:latin typeface="SassoonPrimaryInfant" pitchFamily="2" charset="0"/>
            </a:endParaRPr>
          </a:p>
          <a:p>
            <a:endParaRPr lang="en-GB" dirty="0">
              <a:latin typeface="SassoonPrimaryInfant" pitchFamily="2" charset="0"/>
            </a:endParaRPr>
          </a:p>
        </p:txBody>
      </p:sp>
      <p:pic>
        <p:nvPicPr>
          <p:cNvPr id="4" name="Picture 3"/>
          <p:cNvPicPr>
            <a:picLocks noChangeAspect="1"/>
          </p:cNvPicPr>
          <p:nvPr/>
        </p:nvPicPr>
        <p:blipFill rotWithShape="1">
          <a:blip r:embed="rId2"/>
          <a:srcRect l="19447" t="20638" r="21035" b="20240"/>
          <a:stretch/>
        </p:blipFill>
        <p:spPr>
          <a:xfrm>
            <a:off x="4426527" y="4172796"/>
            <a:ext cx="1143000" cy="1135381"/>
          </a:xfrm>
          <a:prstGeom prst="rect">
            <a:avLst/>
          </a:prstGeom>
        </p:spPr>
      </p:pic>
      <p:pic>
        <p:nvPicPr>
          <p:cNvPr id="5" name="Picture 4"/>
          <p:cNvPicPr>
            <a:picLocks noChangeAspect="1"/>
          </p:cNvPicPr>
          <p:nvPr/>
        </p:nvPicPr>
        <p:blipFill>
          <a:blip r:embed="rId3"/>
          <a:stretch>
            <a:fillRect/>
          </a:stretch>
        </p:blipFill>
        <p:spPr>
          <a:xfrm>
            <a:off x="6755477" y="4172796"/>
            <a:ext cx="1216628" cy="1064550"/>
          </a:xfrm>
          <a:prstGeom prst="rect">
            <a:avLst/>
          </a:prstGeom>
        </p:spPr>
      </p:pic>
      <p:pic>
        <p:nvPicPr>
          <p:cNvPr id="6" name="Picture 5"/>
          <p:cNvPicPr>
            <a:picLocks noChangeAspect="1"/>
          </p:cNvPicPr>
          <p:nvPr/>
        </p:nvPicPr>
        <p:blipFill>
          <a:blip r:embed="rId4"/>
          <a:stretch>
            <a:fillRect/>
          </a:stretch>
        </p:blipFill>
        <p:spPr>
          <a:xfrm>
            <a:off x="8958549" y="798841"/>
            <a:ext cx="1432793" cy="1090920"/>
          </a:xfrm>
          <a:prstGeom prst="rect">
            <a:avLst/>
          </a:prstGeom>
        </p:spPr>
      </p:pic>
    </p:spTree>
    <p:extLst>
      <p:ext uri="{BB962C8B-B14F-4D97-AF65-F5344CB8AC3E}">
        <p14:creationId xmlns:p14="http://schemas.microsoft.com/office/powerpoint/2010/main" val="3361651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latin typeface="SassoonPrimaryInfant" pitchFamily="2" charset="0"/>
              </a:rPr>
              <a:t>End of the Day</a:t>
            </a:r>
            <a:br>
              <a:rPr lang="en-GB" dirty="0">
                <a:latin typeface="SassoonPrimaryInfant" pitchFamily="2" charset="0"/>
              </a:rPr>
            </a:br>
            <a:endParaRPr lang="en-GB" dirty="0">
              <a:latin typeface="SassoonPrimaryInfant" pitchFamily="2" charset="0"/>
            </a:endParaRPr>
          </a:p>
        </p:txBody>
      </p:sp>
      <p:sp>
        <p:nvSpPr>
          <p:cNvPr id="3" name="Content Placeholder 2"/>
          <p:cNvSpPr>
            <a:spLocks noGrp="1"/>
          </p:cNvSpPr>
          <p:nvPr>
            <p:ph idx="1"/>
          </p:nvPr>
        </p:nvSpPr>
        <p:spPr/>
        <p:txBody>
          <a:bodyPr>
            <a:noAutofit/>
          </a:bodyPr>
          <a:lstStyle/>
          <a:p>
            <a:r>
              <a:rPr lang="en-GB" sz="2000" dirty="0">
                <a:latin typeface="SassoonPrimaryInfant" pitchFamily="2" charset="0"/>
              </a:rPr>
              <a:t>The school day finishes at 3.15pm. </a:t>
            </a:r>
          </a:p>
          <a:p>
            <a:r>
              <a:rPr lang="en-GB" sz="2000" dirty="0">
                <a:latin typeface="SassoonPrimaryInfant" pitchFamily="2" charset="0"/>
              </a:rPr>
              <a:t>For KS1 children, please wait outside the classrooms.</a:t>
            </a:r>
          </a:p>
          <a:p>
            <a:r>
              <a:rPr lang="en-GB" sz="2000" dirty="0">
                <a:latin typeface="SassoonPrimaryInfant" pitchFamily="2" charset="0"/>
              </a:rPr>
              <a:t>For KS2 children, please wait on the playground, or outside the main entrance area where there are some benches. Children in KS2 can walk home on their own. Please let us know if your child is allowed to do this. </a:t>
            </a:r>
          </a:p>
          <a:p>
            <a:r>
              <a:rPr lang="en-GB" sz="2000" dirty="0">
                <a:latin typeface="SassoonPrimaryInfant" pitchFamily="2" charset="0"/>
              </a:rPr>
              <a:t>Not you collecting? Please tell us!</a:t>
            </a:r>
          </a:p>
          <a:p>
            <a:r>
              <a:rPr lang="en-GB" sz="2000" dirty="0">
                <a:latin typeface="SassoonPrimaryInfant" pitchFamily="2" charset="0"/>
              </a:rPr>
              <a:t>No news is good news! </a:t>
            </a:r>
          </a:p>
        </p:txBody>
      </p:sp>
      <p:pic>
        <p:nvPicPr>
          <p:cNvPr id="4" name="Picture 3"/>
          <p:cNvPicPr>
            <a:picLocks noChangeAspect="1"/>
          </p:cNvPicPr>
          <p:nvPr/>
        </p:nvPicPr>
        <p:blipFill>
          <a:blip r:embed="rId2"/>
          <a:stretch>
            <a:fillRect/>
          </a:stretch>
        </p:blipFill>
        <p:spPr>
          <a:xfrm>
            <a:off x="1411170" y="806141"/>
            <a:ext cx="1231499" cy="1268078"/>
          </a:xfrm>
          <a:prstGeom prst="rect">
            <a:avLst/>
          </a:prstGeom>
        </p:spPr>
      </p:pic>
      <p:pic>
        <p:nvPicPr>
          <p:cNvPr id="5" name="Picture 4"/>
          <p:cNvPicPr>
            <a:picLocks noChangeAspect="1"/>
          </p:cNvPicPr>
          <p:nvPr/>
        </p:nvPicPr>
        <p:blipFill>
          <a:blip r:embed="rId3"/>
          <a:stretch>
            <a:fillRect/>
          </a:stretch>
        </p:blipFill>
        <p:spPr>
          <a:xfrm>
            <a:off x="9515802" y="806141"/>
            <a:ext cx="1237595" cy="1268078"/>
          </a:xfrm>
          <a:prstGeom prst="rect">
            <a:avLst/>
          </a:prstGeom>
        </p:spPr>
      </p:pic>
    </p:spTree>
    <p:extLst>
      <p:ext uri="{BB962C8B-B14F-4D97-AF65-F5344CB8AC3E}">
        <p14:creationId xmlns:p14="http://schemas.microsoft.com/office/powerpoint/2010/main" val="12329174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SassoonPrimaryInfant" pitchFamily="2" charset="0"/>
              </a:rPr>
              <a:t>What does my child need in school?</a:t>
            </a:r>
          </a:p>
        </p:txBody>
      </p:sp>
      <p:sp>
        <p:nvSpPr>
          <p:cNvPr id="3" name="Content Placeholder 2"/>
          <p:cNvSpPr>
            <a:spLocks noGrp="1"/>
          </p:cNvSpPr>
          <p:nvPr>
            <p:ph idx="1"/>
          </p:nvPr>
        </p:nvSpPr>
        <p:spPr>
          <a:xfrm>
            <a:off x="1295401" y="2479431"/>
            <a:ext cx="9601196" cy="4141177"/>
          </a:xfrm>
        </p:spPr>
        <p:txBody>
          <a:bodyPr>
            <a:normAutofit/>
          </a:bodyPr>
          <a:lstStyle/>
          <a:p>
            <a:r>
              <a:rPr lang="en-GB" sz="2000" dirty="0">
                <a:latin typeface="SassoonPrimaryInfant" pitchFamily="2" charset="0"/>
              </a:rPr>
              <a:t>Full uniform with each item named. There will be 30 the same!</a:t>
            </a:r>
          </a:p>
          <a:p>
            <a:r>
              <a:rPr lang="en-GB" sz="2000" dirty="0">
                <a:solidFill>
                  <a:srgbClr val="262626"/>
                </a:solidFill>
                <a:latin typeface="SassoonPrimaryInfant" pitchFamily="2" charset="0"/>
                <a:ea typeface="Times New Roman" panose="02020603050405020304" pitchFamily="18" charset="0"/>
                <a:cs typeface="Times New Roman" panose="02020603050405020304" pitchFamily="18" charset="0"/>
              </a:rPr>
              <a:t>Named PE kit</a:t>
            </a:r>
          </a:p>
          <a:p>
            <a:r>
              <a:rPr lang="en-GB" sz="2000" dirty="0">
                <a:latin typeface="SassoonPrimaryInfant" pitchFamily="2" charset="0"/>
              </a:rPr>
              <a:t>Named drink bottle containing water.</a:t>
            </a:r>
          </a:p>
          <a:p>
            <a:pPr marL="342900" lvl="0" indent="-342900">
              <a:buFont typeface="Arial" panose="020B0604020202020204" pitchFamily="34" charset="0"/>
              <a:buChar char="•"/>
              <a:tabLst>
                <a:tab pos="457200" algn="l"/>
              </a:tabLst>
            </a:pPr>
            <a:r>
              <a:rPr lang="en-GB" sz="2000" dirty="0">
                <a:solidFill>
                  <a:srgbClr val="262626"/>
                </a:solidFill>
                <a:latin typeface="SassoonPrimaryInfant" pitchFamily="2" charset="0"/>
                <a:ea typeface="Times New Roman" panose="02020603050405020304" pitchFamily="18" charset="0"/>
                <a:cs typeface="Times New Roman" panose="02020603050405020304" pitchFamily="18" charset="0"/>
              </a:rPr>
              <a:t>Named book bag. For KS1, please buy book bags instead of large rucksacks – we don’t have much storage space!</a:t>
            </a:r>
            <a:endParaRPr lang="en-GB" sz="20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tabLst>
                <a:tab pos="457200" algn="l"/>
              </a:tabLst>
            </a:pPr>
            <a:r>
              <a:rPr lang="en-GB" sz="2000" dirty="0">
                <a:solidFill>
                  <a:srgbClr val="262626"/>
                </a:solidFill>
                <a:latin typeface="SassoonPrimaryInfant" pitchFamily="2" charset="0"/>
                <a:ea typeface="Times New Roman" panose="02020603050405020304" pitchFamily="18" charset="0"/>
                <a:cs typeface="Times New Roman" panose="02020603050405020304" pitchFamily="18" charset="0"/>
              </a:rPr>
              <a:t>Named hat and gloves on cold days and sunhat and </a:t>
            </a:r>
            <a:r>
              <a:rPr lang="en-GB" sz="2000" dirty="0" err="1">
                <a:solidFill>
                  <a:srgbClr val="262626"/>
                </a:solidFill>
                <a:latin typeface="SassoonPrimaryInfant" pitchFamily="2" charset="0"/>
                <a:ea typeface="Times New Roman" panose="02020603050405020304" pitchFamily="18" charset="0"/>
                <a:cs typeface="Times New Roman" panose="02020603050405020304" pitchFamily="18" charset="0"/>
              </a:rPr>
              <a:t>suncream</a:t>
            </a:r>
            <a:r>
              <a:rPr lang="en-GB" sz="2000" dirty="0">
                <a:solidFill>
                  <a:srgbClr val="262626"/>
                </a:solidFill>
                <a:latin typeface="SassoonPrimaryInfant" pitchFamily="2" charset="0"/>
                <a:ea typeface="Times New Roman" panose="02020603050405020304" pitchFamily="18" charset="0"/>
                <a:cs typeface="Times New Roman" panose="02020603050405020304" pitchFamily="18" charset="0"/>
              </a:rPr>
              <a:t> on warm days. </a:t>
            </a:r>
            <a:r>
              <a:rPr lang="en-GB" sz="2000" dirty="0">
                <a:latin typeface="SassoonPrimaryInfant" pitchFamily="2" charset="0"/>
              </a:rPr>
              <a:t>We are outside in all weathers!</a:t>
            </a:r>
            <a:endParaRPr lang="en-GB" sz="20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tabLst>
                <a:tab pos="457200" algn="l"/>
              </a:tabLst>
            </a:pPr>
            <a:r>
              <a:rPr lang="en-GB" sz="2000" dirty="0">
                <a:solidFill>
                  <a:srgbClr val="262626"/>
                </a:solidFill>
                <a:latin typeface="SassoonPrimaryInfant" pitchFamily="2" charset="0"/>
                <a:ea typeface="Times New Roman" panose="02020603050405020304" pitchFamily="18" charset="0"/>
                <a:cs typeface="Times New Roman" panose="02020603050405020304" pitchFamily="18" charset="0"/>
              </a:rPr>
              <a:t>Named Forest School Kit on the designated day (old clothes which can get mucky!)</a:t>
            </a:r>
            <a:endParaRPr lang="en-GB" sz="1800" dirty="0">
              <a:solidFill>
                <a:prstClr val="black"/>
              </a:solidFill>
              <a:latin typeface="SassoonPrimaryInfant" pitchFamily="2" charset="0"/>
            </a:endParaRPr>
          </a:p>
          <a:p>
            <a:pPr marL="342900" lvl="0" indent="-342900">
              <a:buFont typeface="Arial" panose="020B0604020202020204" pitchFamily="34" charset="0"/>
              <a:buChar char="•"/>
              <a:tabLst>
                <a:tab pos="457200" algn="l"/>
              </a:tabLst>
            </a:pPr>
            <a:r>
              <a:rPr lang="en-GB" sz="1800" dirty="0">
                <a:solidFill>
                  <a:prstClr val="black"/>
                </a:solidFill>
                <a:latin typeface="SassoonPrimaryInfant" pitchFamily="2" charset="0"/>
              </a:rPr>
              <a:t>Please do not bring any toys/books from home during the school day. We would hate for them to be left behind, damaged or lost.</a:t>
            </a:r>
          </a:p>
          <a:p>
            <a:endParaRPr lang="en-GB" dirty="0">
              <a:latin typeface="SassoonPrimaryInfant" pitchFamily="2" charset="0"/>
            </a:endParaRPr>
          </a:p>
          <a:p>
            <a:endParaRPr lang="en-GB" dirty="0">
              <a:latin typeface="SassoonPrimaryInfant" pitchFamily="2" charset="0"/>
            </a:endParaRPr>
          </a:p>
        </p:txBody>
      </p:sp>
    </p:spTree>
    <p:extLst>
      <p:ext uri="{BB962C8B-B14F-4D97-AF65-F5344CB8AC3E}">
        <p14:creationId xmlns:p14="http://schemas.microsoft.com/office/powerpoint/2010/main" val="33087167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982663"/>
            <a:ext cx="9601200" cy="587057"/>
          </a:xfrm>
        </p:spPr>
        <p:txBody>
          <a:bodyPr>
            <a:normAutofit fontScale="90000"/>
          </a:bodyPr>
          <a:lstStyle/>
          <a:p>
            <a:r>
              <a:rPr lang="en-GB" dirty="0">
                <a:latin typeface="SassoonPrimaryInfant" pitchFamily="2" charset="0"/>
              </a:rPr>
              <a:t>           P.E.</a:t>
            </a:r>
            <a:br>
              <a:rPr lang="en-GB" dirty="0">
                <a:latin typeface="SassoonPrimaryInfant" pitchFamily="2" charset="0"/>
              </a:rPr>
            </a:br>
            <a:endParaRPr lang="en-GB" dirty="0">
              <a:latin typeface="SassoonPrimaryInfant" pitchFamily="2" charset="0"/>
            </a:endParaRPr>
          </a:p>
        </p:txBody>
      </p:sp>
      <p:sp>
        <p:nvSpPr>
          <p:cNvPr id="3" name="Content Placeholder 2"/>
          <p:cNvSpPr>
            <a:spLocks noGrp="1"/>
          </p:cNvSpPr>
          <p:nvPr>
            <p:ph idx="4294967295"/>
          </p:nvPr>
        </p:nvSpPr>
        <p:spPr>
          <a:xfrm>
            <a:off x="716280" y="1569720"/>
            <a:ext cx="10812463" cy="3908367"/>
          </a:xfrm>
        </p:spPr>
        <p:txBody>
          <a:bodyPr>
            <a:noAutofit/>
          </a:bodyPr>
          <a:lstStyle/>
          <a:p>
            <a:r>
              <a:rPr lang="en-GB" sz="1800" dirty="0">
                <a:latin typeface="SassoonPrimaryInfant" pitchFamily="2" charset="0"/>
              </a:rPr>
              <a:t>Children will need to have a P.E. kit in school in a named bag. </a:t>
            </a:r>
          </a:p>
          <a:p>
            <a:r>
              <a:rPr lang="en-GB" sz="1800" dirty="0">
                <a:latin typeface="SassoonPrimaryInfant" pitchFamily="2" charset="0"/>
              </a:rPr>
              <a:t>Black pumps (preferably slip-on or </a:t>
            </a:r>
            <a:r>
              <a:rPr lang="en-GB" sz="1800" dirty="0" err="1">
                <a:latin typeface="SassoonPrimaryInfant" pitchFamily="2" charset="0"/>
              </a:rPr>
              <a:t>velcro</a:t>
            </a:r>
            <a:r>
              <a:rPr lang="en-GB" sz="1800" dirty="0">
                <a:latin typeface="SassoonPrimaryInfant" pitchFamily="2" charset="0"/>
              </a:rPr>
              <a:t>) or trainers. </a:t>
            </a:r>
          </a:p>
          <a:p>
            <a:r>
              <a:rPr lang="en-GB" sz="1800" dirty="0">
                <a:latin typeface="SassoonPrimaryInfant" pitchFamily="2" charset="0"/>
              </a:rPr>
              <a:t>Black shorts</a:t>
            </a:r>
          </a:p>
          <a:p>
            <a:r>
              <a:rPr lang="en-GB" sz="1800" dirty="0">
                <a:latin typeface="SassoonPrimaryInfant" pitchFamily="2" charset="0"/>
              </a:rPr>
              <a:t>White T-shirt (can be purchased through school with the school logo if you wish)</a:t>
            </a:r>
          </a:p>
          <a:p>
            <a:pPr marL="0" indent="0">
              <a:buNone/>
            </a:pPr>
            <a:r>
              <a:rPr lang="en-GB" sz="1800" dirty="0">
                <a:latin typeface="SassoonPrimaryInfant" pitchFamily="2" charset="0"/>
              </a:rPr>
              <a:t>Please...</a:t>
            </a:r>
          </a:p>
          <a:p>
            <a:r>
              <a:rPr lang="en-GB" sz="1800" dirty="0">
                <a:latin typeface="SassoonPrimaryInfant" pitchFamily="2" charset="0"/>
              </a:rPr>
              <a:t>  Name all items of clothing, including footwear. </a:t>
            </a:r>
          </a:p>
          <a:p>
            <a:r>
              <a:rPr lang="en-GB" sz="1800" dirty="0">
                <a:latin typeface="SassoonPrimaryInfant" pitchFamily="2" charset="0"/>
              </a:rPr>
              <a:t>  Send all PE kit in a bag which is labelled clearly with your child’s name. </a:t>
            </a:r>
          </a:p>
          <a:p>
            <a:r>
              <a:rPr lang="en-GB" sz="1800" dirty="0">
                <a:latin typeface="SassoonPrimaryInfant" pitchFamily="2" charset="0"/>
              </a:rPr>
              <a:t>If your child wears earrings please remove them on the days they have PE.  You will be informed of ‘P.E. days’ by the class teacher.</a:t>
            </a:r>
          </a:p>
        </p:txBody>
      </p:sp>
      <p:pic>
        <p:nvPicPr>
          <p:cNvPr id="5" name="Picture 14" descr="https://encrypted-tbn0.gstatic.com/images?q=tbn:ANd9GcRbB0n1FLAprEcf4UnfeL9xSO6SFksJb8Q1KfW9eWRfV2xUszPODA">
            <a:hlinkClick r:id="rId2"/>
          </p:cNvPr>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9742719" y="1418459"/>
            <a:ext cx="1500198" cy="1299141"/>
          </a:xfrm>
          <a:prstGeom prst="rect">
            <a:avLst/>
          </a:prstGeom>
          <a:noFill/>
        </p:spPr>
      </p:pic>
    </p:spTree>
    <p:extLst>
      <p:ext uri="{BB962C8B-B14F-4D97-AF65-F5344CB8AC3E}">
        <p14:creationId xmlns:p14="http://schemas.microsoft.com/office/powerpoint/2010/main" val="13968318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SassoonPrimaryInfant" pitchFamily="2" charset="0"/>
              </a:rPr>
              <a:t>What if my child has additional needs?</a:t>
            </a:r>
          </a:p>
        </p:txBody>
      </p:sp>
      <p:sp>
        <p:nvSpPr>
          <p:cNvPr id="3" name="Content Placeholder 2"/>
          <p:cNvSpPr>
            <a:spLocks noGrp="1"/>
          </p:cNvSpPr>
          <p:nvPr>
            <p:ph idx="1"/>
          </p:nvPr>
        </p:nvSpPr>
        <p:spPr/>
        <p:txBody>
          <a:bodyPr/>
          <a:lstStyle/>
          <a:p>
            <a:r>
              <a:rPr lang="en-GB" dirty="0">
                <a:latin typeface="SassoonPrimaryInfant" pitchFamily="2" charset="0"/>
              </a:rPr>
              <a:t>If your child has a medical need please ensure this is included on their admissions form and make sure we have any necessary medication e.g. inhaler, </a:t>
            </a:r>
            <a:r>
              <a:rPr lang="en-GB" dirty="0" err="1">
                <a:latin typeface="SassoonPrimaryInfant" pitchFamily="2" charset="0"/>
              </a:rPr>
              <a:t>epipen</a:t>
            </a:r>
            <a:r>
              <a:rPr lang="en-GB" dirty="0">
                <a:latin typeface="SassoonPrimaryInfant" pitchFamily="2" charset="0"/>
              </a:rPr>
              <a:t>.</a:t>
            </a:r>
          </a:p>
          <a:p>
            <a:r>
              <a:rPr lang="en-GB" dirty="0">
                <a:latin typeface="SassoonPrimaryInfant" pitchFamily="2" charset="0"/>
              </a:rPr>
              <a:t>If your child has any Special Educational Needs please come and talk to us so that we can find out more and ensure we can best meet your child’s needs.</a:t>
            </a:r>
          </a:p>
          <a:p>
            <a:endParaRPr lang="en-GB" dirty="0">
              <a:latin typeface="SassoonPrimaryInfant" pitchFamily="2" charset="0"/>
            </a:endParaRPr>
          </a:p>
        </p:txBody>
      </p:sp>
    </p:spTree>
    <p:extLst>
      <p:ext uri="{BB962C8B-B14F-4D97-AF65-F5344CB8AC3E}">
        <p14:creationId xmlns:p14="http://schemas.microsoft.com/office/powerpoint/2010/main" val="38799668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latin typeface="SassoonPrimaryInfant" pitchFamily="2" charset="0"/>
              </a:rPr>
              <a:t>Staying informed:</a:t>
            </a:r>
            <a:br>
              <a:rPr lang="en-GB" dirty="0">
                <a:latin typeface="SassoonPrimaryInfant" pitchFamily="2" charset="0"/>
              </a:rPr>
            </a:br>
            <a:endParaRPr lang="en-GB" dirty="0">
              <a:latin typeface="SassoonPrimaryInfant" pitchFamily="2" charset="0"/>
            </a:endParaRPr>
          </a:p>
        </p:txBody>
      </p:sp>
      <p:sp>
        <p:nvSpPr>
          <p:cNvPr id="3" name="Content Placeholder 2"/>
          <p:cNvSpPr>
            <a:spLocks noGrp="1"/>
          </p:cNvSpPr>
          <p:nvPr>
            <p:ph idx="1"/>
          </p:nvPr>
        </p:nvSpPr>
        <p:spPr>
          <a:xfrm>
            <a:off x="1295401" y="2566168"/>
            <a:ext cx="9601196" cy="3318936"/>
          </a:xfrm>
        </p:spPr>
        <p:txBody>
          <a:bodyPr>
            <a:normAutofit fontScale="92500" lnSpcReduction="10000"/>
          </a:bodyPr>
          <a:lstStyle/>
          <a:p>
            <a:r>
              <a:rPr lang="en-GB" dirty="0">
                <a:latin typeface="SassoonPrimaryInfant" pitchFamily="2" charset="0"/>
              </a:rPr>
              <a:t>Messages are now sent out on </a:t>
            </a:r>
            <a:r>
              <a:rPr lang="en-GB" dirty="0" err="1">
                <a:latin typeface="SassoonPrimaryInfant" pitchFamily="2" charset="0"/>
              </a:rPr>
              <a:t>Parentmail</a:t>
            </a:r>
            <a:r>
              <a:rPr lang="en-GB" dirty="0">
                <a:latin typeface="SassoonPrimaryInfant" pitchFamily="2" charset="0"/>
              </a:rPr>
              <a:t> so please make sure we always have an up to date phone number! </a:t>
            </a:r>
          </a:p>
          <a:p>
            <a:r>
              <a:rPr lang="en-GB" dirty="0">
                <a:latin typeface="SassoonPrimaryInfant" pitchFamily="2" charset="0"/>
              </a:rPr>
              <a:t>Please register all your children separately to ensure you don’t miss anything.</a:t>
            </a:r>
          </a:p>
          <a:p>
            <a:r>
              <a:rPr lang="en-GB" dirty="0">
                <a:latin typeface="SassoonPrimaryInfant" pitchFamily="2" charset="0"/>
              </a:rPr>
              <a:t>Please ask if you need help or have questions! We are always here for you!</a:t>
            </a:r>
          </a:p>
          <a:p>
            <a:r>
              <a:rPr lang="en-GB" dirty="0">
                <a:latin typeface="SassoonPrimaryInfant" pitchFamily="2" charset="0"/>
              </a:rPr>
              <a:t>Monthly Newsletters are also sent out via </a:t>
            </a:r>
            <a:r>
              <a:rPr lang="en-GB" dirty="0" err="1">
                <a:latin typeface="SassoonPrimaryInfant" pitchFamily="2" charset="0"/>
              </a:rPr>
              <a:t>Parentmail</a:t>
            </a:r>
            <a:r>
              <a:rPr lang="en-GB" dirty="0">
                <a:latin typeface="SassoonPrimaryInfant" pitchFamily="2" charset="0"/>
              </a:rPr>
              <a:t> to keep you up to date with upcoming events.</a:t>
            </a:r>
          </a:p>
          <a:p>
            <a:r>
              <a:rPr lang="en-GB" dirty="0">
                <a:latin typeface="SassoonPrimaryInfant" pitchFamily="2" charset="0"/>
              </a:rPr>
              <a:t>In September, all classes will send out a newsletter detailing topics and what the children need in school each day. </a:t>
            </a:r>
          </a:p>
        </p:txBody>
      </p:sp>
    </p:spTree>
    <p:extLst>
      <p:ext uri="{BB962C8B-B14F-4D97-AF65-F5344CB8AC3E}">
        <p14:creationId xmlns:p14="http://schemas.microsoft.com/office/powerpoint/2010/main" val="11983758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982132"/>
            <a:ext cx="9601196" cy="1220741"/>
          </a:xfrm>
        </p:spPr>
        <p:txBody>
          <a:bodyPr>
            <a:normAutofit fontScale="90000"/>
          </a:bodyPr>
          <a:lstStyle/>
          <a:p>
            <a:r>
              <a:rPr lang="en-GB" dirty="0">
                <a:latin typeface="SassoonPrimaryInfant" pitchFamily="2" charset="0"/>
              </a:rPr>
              <a:t>Thank you! </a:t>
            </a:r>
            <a:br>
              <a:rPr lang="en-GB" dirty="0">
                <a:latin typeface="SassoonPrimaryInfant" pitchFamily="2" charset="0"/>
              </a:rPr>
            </a:br>
            <a:endParaRPr lang="en-GB" dirty="0">
              <a:latin typeface="SassoonPrimaryInfant" pitchFamily="2" charset="0"/>
            </a:endParaRPr>
          </a:p>
        </p:txBody>
      </p:sp>
      <p:sp>
        <p:nvSpPr>
          <p:cNvPr id="3" name="Content Placeholder 2"/>
          <p:cNvSpPr>
            <a:spLocks noGrp="1"/>
          </p:cNvSpPr>
          <p:nvPr>
            <p:ph idx="1"/>
          </p:nvPr>
        </p:nvSpPr>
        <p:spPr>
          <a:xfrm>
            <a:off x="731520" y="2556932"/>
            <a:ext cx="10652760" cy="3318936"/>
          </a:xfrm>
        </p:spPr>
        <p:txBody>
          <a:bodyPr>
            <a:normAutofit/>
          </a:bodyPr>
          <a:lstStyle/>
          <a:p>
            <a:r>
              <a:rPr lang="en-GB" dirty="0">
                <a:latin typeface="SassoonPrimaryInfant" pitchFamily="2" charset="0"/>
              </a:rPr>
              <a:t>Please don’t worry if you feel like you’ve been given a lot of information. </a:t>
            </a:r>
          </a:p>
          <a:p>
            <a:endParaRPr lang="en-GB" dirty="0">
              <a:latin typeface="SassoonPrimaryInfant" pitchFamily="2" charset="0"/>
            </a:endParaRPr>
          </a:p>
          <a:p>
            <a:r>
              <a:rPr lang="en-GB" dirty="0">
                <a:latin typeface="SassoonPrimaryInfant" pitchFamily="2" charset="0"/>
              </a:rPr>
              <a:t>If you have any worries or concerns please speak to us.</a:t>
            </a:r>
          </a:p>
          <a:p>
            <a:endParaRPr lang="en-GB" dirty="0">
              <a:latin typeface="SassoonPrimaryInfant" pitchFamily="2" charset="0"/>
            </a:endParaRPr>
          </a:p>
          <a:p>
            <a:r>
              <a:rPr lang="en-GB" dirty="0">
                <a:latin typeface="SassoonPrimaryInfant" pitchFamily="2" charset="0"/>
              </a:rPr>
              <a:t>We look forward to meeting your children very soon! </a:t>
            </a:r>
          </a:p>
          <a:p>
            <a:pPr marL="0" indent="0">
              <a:buNone/>
            </a:pPr>
            <a:endParaRPr lang="en-GB" dirty="0">
              <a:latin typeface="SassoonPrimaryInfant" pitchFamily="2" charset="0"/>
            </a:endParaRPr>
          </a:p>
        </p:txBody>
      </p:sp>
    </p:spTree>
    <p:extLst>
      <p:ext uri="{BB962C8B-B14F-4D97-AF65-F5344CB8AC3E}">
        <p14:creationId xmlns:p14="http://schemas.microsoft.com/office/powerpoint/2010/main" val="801421677"/>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AB946B"/>
      </a:accent1>
      <a:accent2>
        <a:srgbClr val="C04F32"/>
      </a:accent2>
      <a:accent3>
        <a:srgbClr val="DD8C3C"/>
      </a:accent3>
      <a:accent4>
        <a:srgbClr val="8E684C"/>
      </a:accent4>
      <a:accent5>
        <a:srgbClr val="CBAF62"/>
      </a:accent5>
      <a:accent6>
        <a:srgbClr val="803348"/>
      </a:accent6>
      <a:hlink>
        <a:srgbClr val="86724D"/>
      </a:hlink>
      <a:folHlink>
        <a:srgbClr val="B99E84"/>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A2BEDC8B-F191-493B-BA33-0F4F800A89D3}"/>
    </a:ext>
  </a:extLst>
</a:theme>
</file>

<file path=docProps/app.xml><?xml version="1.0" encoding="utf-8"?>
<Properties xmlns="http://schemas.openxmlformats.org/officeDocument/2006/extended-properties" xmlns:vt="http://schemas.openxmlformats.org/officeDocument/2006/docPropsVTypes">
  <Template>Organic</Template>
  <TotalTime>685</TotalTime>
  <Words>1023</Words>
  <Application>Microsoft Office PowerPoint</Application>
  <PresentationFormat>Widescreen</PresentationFormat>
  <Paragraphs>86</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Garamond</vt:lpstr>
      <vt:lpstr>SassoonPrimaryInfant</vt:lpstr>
      <vt:lpstr>Times New Roman</vt:lpstr>
      <vt:lpstr>Organic</vt:lpstr>
      <vt:lpstr>Welcome</vt:lpstr>
      <vt:lpstr>PowerPoint Presentation</vt:lpstr>
      <vt:lpstr>PowerPoint Presentation</vt:lpstr>
      <vt:lpstr>Starting School</vt:lpstr>
      <vt:lpstr>Wrap Around Care</vt:lpstr>
      <vt:lpstr>Beginning of the Day </vt:lpstr>
      <vt:lpstr>Break Time</vt:lpstr>
      <vt:lpstr>Lunch Time </vt:lpstr>
      <vt:lpstr>End of the Day </vt:lpstr>
      <vt:lpstr>What does my child need in school?</vt:lpstr>
      <vt:lpstr>           P.E. </vt:lpstr>
      <vt:lpstr>What if my child has additional needs?</vt:lpstr>
      <vt:lpstr>Staying informed: </vt:lpstr>
      <vt:lpstr>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dc:title>
  <dc:creator>Sharon Short</dc:creator>
  <cp:lastModifiedBy>4043, head</cp:lastModifiedBy>
  <cp:revision>73</cp:revision>
  <dcterms:created xsi:type="dcterms:W3CDTF">2024-04-28T16:10:08Z</dcterms:created>
  <dcterms:modified xsi:type="dcterms:W3CDTF">2024-05-17T13:45:12Z</dcterms:modified>
</cp:coreProperties>
</file>